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Gill Sans MT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n V Buschmeyer" initials="SV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13D"/>
    <a:srgbClr val="00A388"/>
    <a:srgbClr val="4D4D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6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3C0D-D3C9-4D70-BA18-654A22AC95FD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A9423-E916-460D-9DF7-71D56DCB2F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975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423-E916-460D-9DF7-71D56DCB2F9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di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" y="0"/>
            <a:ext cx="91432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di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" y="0"/>
            <a:ext cx="9143245" cy="1600200"/>
          </a:xfrm>
          <a:prstGeom prst="rect">
            <a:avLst/>
          </a:prstGeom>
        </p:spPr>
      </p:pic>
      <p:pic>
        <p:nvPicPr>
          <p:cNvPr id="21" name="Picture 20" descr="gradient_50percent-gradi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7" y="1600200"/>
            <a:ext cx="914324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371600"/>
          </a:xfrm>
          <a:effectLst/>
        </p:spPr>
        <p:txBody>
          <a:bodyPr>
            <a:normAutofit/>
          </a:bodyPr>
          <a:lstStyle>
            <a:lvl1pPr algn="l">
              <a:defRPr sz="4000" baseline="0">
                <a:solidFill>
                  <a:srgbClr val="F2613D"/>
                </a:solidFill>
                <a:effectLst>
                  <a:outerShdw blurRad="38100" dist="25400" dir="2700000" algn="tl" rotWithShape="0">
                    <a:prstClr val="black">
                      <a:alpha val="55000"/>
                    </a:prstClr>
                  </a:outerShdw>
                </a:effectLst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effectLst/>
        </p:spPr>
        <p:txBody>
          <a:bodyPr/>
          <a:lstStyle>
            <a:lvl1pPr>
              <a:defRPr sz="3200">
                <a:solidFill>
                  <a:srgbClr val="00A388"/>
                </a:solidFill>
                <a:effectLst/>
                <a:latin typeface="Gill Sans MT" pitchFamily="34" charset="0"/>
              </a:defRPr>
            </a:lvl1pPr>
            <a:lvl2pPr>
              <a:buClr>
                <a:srgbClr val="F2613D"/>
              </a:buClr>
              <a:defRPr sz="2600">
                <a:effectLst/>
                <a:latin typeface="Gill Sans MT" pitchFamily="34" charset="0"/>
              </a:defRPr>
            </a:lvl2pPr>
            <a:lvl3pPr>
              <a:defRPr sz="2200">
                <a:effectLst/>
                <a:latin typeface="Gill Sans MT" pitchFamily="34" charset="0"/>
              </a:defRPr>
            </a:lvl3pPr>
            <a:lvl4pPr>
              <a:defRPr sz="1800">
                <a:effectLst/>
                <a:latin typeface="Gill Sans MT" pitchFamily="34" charset="0"/>
              </a:defRPr>
            </a:lvl4pPr>
            <a:lvl5pPr>
              <a:defRPr sz="1800">
                <a:effectLst/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57200" y="6324600"/>
            <a:ext cx="4572000" cy="381000"/>
            <a:chOff x="457200" y="6324600"/>
            <a:chExt cx="4572000" cy="381000"/>
          </a:xfrm>
        </p:grpSpPr>
        <p:pic>
          <p:nvPicPr>
            <p:cNvPr id="9" name="Picture 8" descr="Parsons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3657713" y="6433152"/>
              <a:ext cx="1371487" cy="146292"/>
            </a:xfrm>
            <a:prstGeom prst="rect">
              <a:avLst/>
            </a:prstGeom>
          </p:spPr>
        </p:pic>
        <p:pic>
          <p:nvPicPr>
            <p:cNvPr id="10" name="Picture 9" descr="Tutor Perini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457200" y="6400800"/>
              <a:ext cx="1371487" cy="182865"/>
            </a:xfrm>
            <a:prstGeom prst="rect">
              <a:avLst/>
            </a:prstGeom>
          </p:spPr>
        </p:pic>
        <p:pic>
          <p:nvPicPr>
            <p:cNvPr id="11" name="Picture 10" descr="Zarchyi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2057513" y="6403932"/>
              <a:ext cx="1371487" cy="207247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959279" y="6324600"/>
              <a:ext cx="0" cy="381000"/>
            </a:xfrm>
            <a:prstGeom prst="line">
              <a:avLst/>
            </a:prstGeom>
            <a:ln w="12700">
              <a:solidFill>
                <a:srgbClr val="4D4D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3523992" y="6324600"/>
              <a:ext cx="0" cy="381000"/>
            </a:xfrm>
            <a:prstGeom prst="line">
              <a:avLst/>
            </a:prstGeom>
            <a:ln w="12700">
              <a:solidFill>
                <a:srgbClr val="4D4D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di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" y="0"/>
            <a:ext cx="9143245" cy="1600200"/>
          </a:xfrm>
          <a:prstGeom prst="rect">
            <a:avLst/>
          </a:prstGeom>
        </p:spPr>
      </p:pic>
      <p:pic>
        <p:nvPicPr>
          <p:cNvPr id="21" name="Picture 20" descr="gradient_50percent-gradi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7" y="1600200"/>
            <a:ext cx="914324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371600"/>
          </a:xfrm>
          <a:effectLst/>
        </p:spPr>
        <p:txBody>
          <a:bodyPr>
            <a:normAutofit/>
          </a:bodyPr>
          <a:lstStyle>
            <a:lvl1pPr algn="l">
              <a:defRPr sz="4000" baseline="0">
                <a:solidFill>
                  <a:srgbClr val="F2613D"/>
                </a:solidFill>
                <a:effectLst>
                  <a:outerShdw blurRad="38100" dist="25400" dir="2700000" algn="tl" rotWithShape="0">
                    <a:prstClr val="black">
                      <a:alpha val="55000"/>
                    </a:prstClr>
                  </a:outerShdw>
                </a:effectLst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effectLst/>
        </p:spPr>
        <p:txBody>
          <a:bodyPr/>
          <a:lstStyle>
            <a:lvl1pPr>
              <a:defRPr sz="3200">
                <a:solidFill>
                  <a:srgbClr val="00A388"/>
                </a:solidFill>
                <a:effectLst/>
                <a:latin typeface="Gill Sans MT" pitchFamily="34" charset="0"/>
              </a:defRPr>
            </a:lvl1pPr>
            <a:lvl2pPr>
              <a:buClr>
                <a:srgbClr val="F2613D"/>
              </a:buClr>
              <a:defRPr sz="2600">
                <a:effectLst/>
                <a:latin typeface="Gill Sans MT" pitchFamily="34" charset="0"/>
              </a:defRPr>
            </a:lvl2pPr>
            <a:lvl3pPr>
              <a:defRPr sz="2200">
                <a:effectLst/>
                <a:latin typeface="Gill Sans MT" pitchFamily="34" charset="0"/>
              </a:defRPr>
            </a:lvl3pPr>
            <a:lvl4pPr>
              <a:defRPr sz="1800">
                <a:effectLst/>
                <a:latin typeface="Gill Sans MT" pitchFamily="34" charset="0"/>
              </a:defRPr>
            </a:lvl4pPr>
            <a:lvl5pPr>
              <a:defRPr sz="1800">
                <a:effectLst/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di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" y="0"/>
            <a:ext cx="91432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371600"/>
          </a:xfrm>
          <a:effectLst/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2613D"/>
                </a:solidFill>
                <a:effectLst>
                  <a:outerShdw blurRad="38100" dist="25400" dir="2700000" algn="tl" rotWithShape="0">
                    <a:prstClr val="black">
                      <a:alpha val="55000"/>
                    </a:prstClr>
                  </a:outerShdw>
                </a:effectLst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effectLst/>
        </p:spPr>
        <p:txBody>
          <a:bodyPr/>
          <a:lstStyle>
            <a:lvl1pPr>
              <a:defRPr sz="3200">
                <a:solidFill>
                  <a:srgbClr val="00A388"/>
                </a:solidFill>
                <a:effectLst/>
                <a:latin typeface="Gill Sans MT" pitchFamily="34" charset="0"/>
              </a:defRPr>
            </a:lvl1pPr>
            <a:lvl2pPr>
              <a:buClr>
                <a:srgbClr val="F2613D"/>
              </a:buClr>
              <a:defRPr sz="2600">
                <a:effectLst/>
                <a:latin typeface="Gill Sans MT" pitchFamily="34" charset="0"/>
              </a:defRPr>
            </a:lvl2pPr>
            <a:lvl3pPr>
              <a:defRPr sz="2200">
                <a:effectLst/>
                <a:latin typeface="Gill Sans MT" pitchFamily="34" charset="0"/>
              </a:defRPr>
            </a:lvl3pPr>
            <a:lvl4pPr>
              <a:defRPr sz="1800">
                <a:effectLst/>
                <a:latin typeface="Gill Sans MT" pitchFamily="34" charset="0"/>
              </a:defRPr>
            </a:lvl4pPr>
            <a:lvl5pPr>
              <a:defRPr sz="1800">
                <a:effectLst/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B374-14DF-40E2-AF0A-A54E7328E4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71B12-7064-4D00-AAA2-4C316966B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pzpjv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pzpjv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419600"/>
            <a:ext cx="91440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4038600"/>
          </a:xfrm>
          <a:effectLst/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2613D"/>
                </a:solidFill>
                <a:effectLst>
                  <a:outerShdw blurRad="38100" dist="25400" dir="2700000" algn="tl" rotWithShape="0">
                    <a:prstClr val="black">
                      <a:alpha val="55000"/>
                    </a:prstClr>
                  </a:outerShdw>
                </a:effectLst>
                <a:latin typeface="Gill Sans MT" pitchFamily="34" charset="0"/>
              </a:rPr>
              <a:t>California High-Speed Train Construction Package 2-3 Business Opportunities </a:t>
            </a:r>
            <a:br>
              <a:rPr lang="en-US" sz="6000" dirty="0" smtClean="0">
                <a:solidFill>
                  <a:srgbClr val="F2613D"/>
                </a:solidFill>
                <a:effectLst>
                  <a:outerShdw blurRad="38100" dist="25400" dir="2700000" algn="tl" rotWithShape="0">
                    <a:prstClr val="black">
                      <a:alpha val="55000"/>
                    </a:prstClr>
                  </a:outerShdw>
                </a:effectLst>
                <a:latin typeface="Gill Sans MT" pitchFamily="34" charset="0"/>
              </a:rPr>
            </a:br>
            <a:r>
              <a:rPr lang="en-US" sz="6000" dirty="0" smtClean="0">
                <a:solidFill>
                  <a:srgbClr val="F2613D"/>
                </a:solidFill>
                <a:effectLst>
                  <a:outerShdw blurRad="38100" dist="25400" dir="2700000" algn="tl" rotWithShape="0">
                    <a:prstClr val="black">
                      <a:alpha val="55000"/>
                    </a:prstClr>
                  </a:outerShdw>
                </a:effectLst>
                <a:latin typeface="Gill Sans MT" pitchFamily="34" charset="0"/>
              </a:rPr>
              <a:t>Briefing</a:t>
            </a:r>
            <a:endParaRPr lang="en-US" sz="6000" dirty="0">
              <a:solidFill>
                <a:srgbClr val="F2613D"/>
              </a:solidFill>
              <a:effectLst>
                <a:outerShdw blurRad="38100" dist="25400" dir="2700000" algn="tl" rotWithShape="0">
                  <a:prstClr val="black">
                    <a:alpha val="55000"/>
                  </a:prstClr>
                </a:outerShdw>
              </a:effectLst>
              <a:latin typeface="Gill San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2765"/>
            <a:ext cx="64008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A388"/>
                </a:solidFill>
                <a:latin typeface="Gill Sans MT" pitchFamily="34" charset="0"/>
              </a:rPr>
              <a:t>July 7, 2014    Hanford, California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0" y="5410200"/>
            <a:ext cx="4572000" cy="381000"/>
            <a:chOff x="457200" y="6324600"/>
            <a:chExt cx="4572000" cy="381000"/>
          </a:xfrm>
        </p:grpSpPr>
        <p:pic>
          <p:nvPicPr>
            <p:cNvPr id="10" name="Picture 9" descr="Parsons_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713" y="6433152"/>
              <a:ext cx="1371487" cy="146292"/>
            </a:xfrm>
            <a:prstGeom prst="rect">
              <a:avLst/>
            </a:prstGeom>
          </p:spPr>
        </p:pic>
        <p:pic>
          <p:nvPicPr>
            <p:cNvPr id="11" name="Picture 10" descr="Tutor Perini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400800"/>
              <a:ext cx="1371487" cy="182865"/>
            </a:xfrm>
            <a:prstGeom prst="rect">
              <a:avLst/>
            </a:prstGeom>
          </p:spPr>
        </p:pic>
        <p:pic>
          <p:nvPicPr>
            <p:cNvPr id="12" name="Picture 11" descr="Zarchyi_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513" y="6403932"/>
              <a:ext cx="1371487" cy="207247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959279" y="6324600"/>
              <a:ext cx="0" cy="381000"/>
            </a:xfrm>
            <a:prstGeom prst="line">
              <a:avLst/>
            </a:prstGeom>
            <a:ln w="12700">
              <a:solidFill>
                <a:srgbClr val="4D4D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23992" y="6324600"/>
              <a:ext cx="0" cy="381000"/>
            </a:xfrm>
            <a:prstGeom prst="line">
              <a:avLst/>
            </a:prstGeom>
            <a:ln w="12700">
              <a:solidFill>
                <a:srgbClr val="4D4D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467579923 [Converted]_working_v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375212" y="6172200"/>
            <a:ext cx="8375212" cy="41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91632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TPZP Five-Phases SB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868" y="2895600"/>
            <a:ext cx="1463040" cy="2286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A3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 anchor="ctr" anchorCtr="1">
            <a:noAutofit/>
          </a:bodyPr>
          <a:lstStyle/>
          <a:p>
            <a:pPr algn="ctr"/>
            <a:r>
              <a:rPr lang="en-US" sz="1900" kern="1100" dirty="0" smtClean="0">
                <a:solidFill>
                  <a:srgbClr val="00A388"/>
                </a:solidFill>
                <a:latin typeface="Gill Sans MT" pitchFamily="34" charset="0"/>
              </a:rPr>
              <a:t>Contract </a:t>
            </a:r>
            <a:br>
              <a:rPr lang="en-US" sz="1900" kern="1100" dirty="0" smtClean="0">
                <a:solidFill>
                  <a:srgbClr val="00A388"/>
                </a:solidFill>
                <a:latin typeface="Gill Sans MT" pitchFamily="34" charset="0"/>
              </a:rPr>
            </a:br>
            <a:r>
              <a:rPr lang="en-US" sz="1900" kern="1100" dirty="0" smtClean="0">
                <a:solidFill>
                  <a:srgbClr val="00A388"/>
                </a:solidFill>
                <a:latin typeface="Gill Sans MT" pitchFamily="34" charset="0"/>
              </a:rPr>
              <a:t>Analysis </a:t>
            </a:r>
            <a:br>
              <a:rPr lang="en-US" sz="1900" kern="1100" dirty="0" smtClean="0">
                <a:solidFill>
                  <a:srgbClr val="00A388"/>
                </a:solidFill>
                <a:latin typeface="Gill Sans MT" pitchFamily="34" charset="0"/>
              </a:rPr>
            </a:br>
            <a:r>
              <a:rPr lang="en-US" sz="1900" kern="1100" dirty="0" smtClean="0">
                <a:solidFill>
                  <a:srgbClr val="00A388"/>
                </a:solidFill>
                <a:latin typeface="Gill Sans MT" pitchFamily="34" charset="0"/>
              </a:rPr>
              <a:t>and </a:t>
            </a:r>
            <a:br>
              <a:rPr lang="en-US" sz="1900" kern="1100" dirty="0" smtClean="0">
                <a:solidFill>
                  <a:srgbClr val="00A388"/>
                </a:solidFill>
                <a:latin typeface="Gill Sans MT" pitchFamily="34" charset="0"/>
              </a:rPr>
            </a:br>
            <a:r>
              <a:rPr lang="en-US" kern="1100" dirty="0" smtClean="0">
                <a:solidFill>
                  <a:srgbClr val="00A388"/>
                </a:solidFill>
                <a:latin typeface="Gill Sans MT" pitchFamily="34" charset="0"/>
              </a:rPr>
              <a:t>Opportunity </a:t>
            </a:r>
            <a:r>
              <a:rPr lang="en-US" sz="1900" kern="1100" dirty="0" smtClean="0">
                <a:solidFill>
                  <a:srgbClr val="00A388"/>
                </a:solidFill>
                <a:latin typeface="Gill Sans MT" pitchFamily="34" charset="0"/>
              </a:rPr>
              <a:t>Detection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2659" y="2895600"/>
            <a:ext cx="1463040" cy="2286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A3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 anchor="ctr" anchorCtr="1">
            <a:noAutofit/>
          </a:bodyPr>
          <a:lstStyle/>
          <a:p>
            <a:pPr algn="ctr"/>
            <a:r>
              <a:rPr lang="fr-FR" sz="1900" kern="1100" dirty="0">
                <a:solidFill>
                  <a:srgbClr val="00A388"/>
                </a:solidFill>
                <a:latin typeface="Gill Sans MT" pitchFamily="34" charset="0"/>
              </a:rPr>
              <a:t>Information Acquisition and </a:t>
            </a:r>
            <a:br>
              <a:rPr lang="fr-FR" sz="1900" kern="1100" dirty="0">
                <a:solidFill>
                  <a:srgbClr val="00A388"/>
                </a:solidFill>
                <a:latin typeface="Gill Sans MT" pitchFamily="34" charset="0"/>
              </a:rPr>
            </a:br>
            <a:r>
              <a:rPr lang="fr-FR" sz="1900" kern="1100" dirty="0">
                <a:solidFill>
                  <a:srgbClr val="00A388"/>
                </a:solidFill>
                <a:latin typeface="Gill Sans MT" pitchFamily="34" charset="0"/>
              </a:rPr>
              <a:t>Database Management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5450" y="2895600"/>
            <a:ext cx="1463040" cy="2286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A3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 anchor="ctr" anchorCtr="1">
            <a:noAutofit/>
          </a:bodyPr>
          <a:lstStyle/>
          <a:p>
            <a:pPr algn="ctr"/>
            <a:r>
              <a:rPr lang="fr-FR" sz="1900" kern="1100" dirty="0">
                <a:solidFill>
                  <a:srgbClr val="00A388"/>
                </a:solidFill>
                <a:latin typeface="Gill Sans MT" pitchFamily="34" charset="0"/>
              </a:rPr>
              <a:t>Contract Packaging and </a:t>
            </a:r>
            <a:br>
              <a:rPr lang="fr-FR" sz="1900" kern="1100" dirty="0">
                <a:solidFill>
                  <a:srgbClr val="00A388"/>
                </a:solidFill>
                <a:latin typeface="Gill Sans MT" pitchFamily="34" charset="0"/>
              </a:rPr>
            </a:br>
            <a:r>
              <a:rPr lang="fr-FR" sz="1900" kern="1100" dirty="0">
                <a:solidFill>
                  <a:srgbClr val="00A388"/>
                </a:solidFill>
                <a:latin typeface="Gill Sans MT" pitchFamily="34" charset="0"/>
              </a:rPr>
              <a:t>Outreach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3613" y="2895600"/>
            <a:ext cx="1678169" cy="2286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A3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 anchor="ctr" anchorCtr="1">
            <a:noAutofit/>
          </a:bodyPr>
          <a:lstStyle/>
          <a:p>
            <a:pPr algn="ctr"/>
            <a:r>
              <a:rPr lang="en-US" sz="1900" kern="1100" dirty="0">
                <a:solidFill>
                  <a:srgbClr val="00A388"/>
                </a:solidFill>
                <a:latin typeface="Gill Sans MT" pitchFamily="34" charset="0"/>
              </a:rPr>
              <a:t>Technical Assistance </a:t>
            </a:r>
            <a:r>
              <a:rPr lang="en-US" sz="1900" kern="1100" dirty="0" smtClean="0">
                <a:solidFill>
                  <a:srgbClr val="00A388"/>
                </a:solidFill>
                <a:latin typeface="Gill Sans MT" pitchFamily="34" charset="0"/>
              </a:rPr>
              <a:t>and </a:t>
            </a:r>
            <a:r>
              <a:rPr lang="en-US" sz="1900" kern="1100" dirty="0">
                <a:solidFill>
                  <a:srgbClr val="00A388"/>
                </a:solidFill>
                <a:latin typeface="Gill Sans MT" pitchFamily="34" charset="0"/>
              </a:rPr>
              <a:t>Mentoring  During Subcontract </a:t>
            </a:r>
            <a:r>
              <a:rPr lang="en-US" sz="1900" kern="1100" dirty="0" smtClean="0">
                <a:solidFill>
                  <a:srgbClr val="00A388"/>
                </a:solidFill>
                <a:latin typeface="Gill Sans MT" pitchFamily="34" charset="0"/>
              </a:rPr>
              <a:t>Execution</a:t>
            </a:r>
            <a:endParaRPr lang="fr-FR" sz="1900" kern="11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8240" y="2895600"/>
            <a:ext cx="1688360" cy="2286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A3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 anchor="ctr" anchorCtr="1">
            <a:noAutofit/>
          </a:bodyPr>
          <a:lstStyle/>
          <a:p>
            <a:pPr algn="ctr"/>
            <a:r>
              <a:rPr lang="fr-FR" sz="1900" kern="1100" dirty="0">
                <a:solidFill>
                  <a:srgbClr val="00A388"/>
                </a:solidFill>
                <a:latin typeface="Gill Sans MT" pitchFamily="34" charset="0"/>
              </a:rPr>
              <a:t>Engage </a:t>
            </a:r>
            <a:r>
              <a:rPr lang="fr-FR" sz="1900" kern="1100" dirty="0" smtClean="0">
                <a:solidFill>
                  <a:srgbClr val="00A388"/>
                </a:solidFill>
                <a:latin typeface="Gill Sans MT" pitchFamily="34" charset="0"/>
              </a:rPr>
              <a:t>Subconsultants Subcontractors </a:t>
            </a:r>
            <a:r>
              <a:rPr lang="fr-FR" sz="1900" kern="1100" dirty="0">
                <a:solidFill>
                  <a:srgbClr val="00A388"/>
                </a:solidFill>
                <a:latin typeface="Gill Sans MT" pitchFamily="34" charset="0"/>
              </a:rPr>
              <a:t>Vendors, </a:t>
            </a:r>
            <a:r>
              <a:rPr lang="fr-FR" sz="1900" kern="1100" dirty="0" smtClean="0">
                <a:solidFill>
                  <a:srgbClr val="00A388"/>
                </a:solidFill>
                <a:latin typeface="Gill Sans MT" pitchFamily="34" charset="0"/>
              </a:rPr>
              <a:t>and </a:t>
            </a:r>
            <a:r>
              <a:rPr lang="fr-FR" sz="1900" kern="1100" dirty="0">
                <a:solidFill>
                  <a:srgbClr val="00A388"/>
                </a:solidFill>
                <a:latin typeface="Gill Sans MT" pitchFamily="34" charset="0"/>
              </a:rPr>
              <a:t>Suppliers</a:t>
            </a:r>
          </a:p>
          <a:p>
            <a:pPr algn="ctr"/>
            <a:endParaRPr lang="en-US" sz="1900" kern="11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98396" y="5364130"/>
            <a:ext cx="609600" cy="609600"/>
            <a:chOff x="2362200" y="5334000"/>
            <a:chExt cx="609600" cy="609600"/>
          </a:xfrm>
        </p:grpSpPr>
        <p:sp>
          <p:nvSpPr>
            <p:cNvPr id="21" name="Oval 20"/>
            <p:cNvSpPr/>
            <p:nvPr/>
          </p:nvSpPr>
          <p:spPr>
            <a:xfrm>
              <a:off x="2362200" y="5334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261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80932" y="5344633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A388"/>
                  </a:solidFill>
                  <a:latin typeface="Gill Sans MT" pitchFamily="34" charset="0"/>
                </a:rPr>
                <a:t>2</a:t>
              </a:r>
              <a:endParaRPr lang="en-US" sz="3200" b="1" dirty="0">
                <a:solidFill>
                  <a:srgbClr val="00A388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68718" y="5364130"/>
            <a:ext cx="609600" cy="609600"/>
            <a:chOff x="4082901" y="5105400"/>
            <a:chExt cx="609600" cy="609600"/>
          </a:xfrm>
        </p:grpSpPr>
        <p:sp>
          <p:nvSpPr>
            <p:cNvPr id="23" name="Oval 22"/>
            <p:cNvSpPr/>
            <p:nvPr/>
          </p:nvSpPr>
          <p:spPr>
            <a:xfrm>
              <a:off x="4082901" y="5105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261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01633" y="512666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A388"/>
                  </a:solidFill>
                  <a:latin typeface="Gill Sans MT" pitchFamily="34" charset="0"/>
                </a:rPr>
                <a:t>3</a:t>
              </a:r>
              <a:endParaRPr lang="en-US" sz="3200" b="1" dirty="0">
                <a:solidFill>
                  <a:srgbClr val="00A388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39039" y="5364130"/>
            <a:ext cx="609600" cy="609600"/>
            <a:chOff x="5888666" y="4855534"/>
            <a:chExt cx="609600" cy="609600"/>
          </a:xfrm>
        </p:grpSpPr>
        <p:sp>
          <p:nvSpPr>
            <p:cNvPr id="25" name="Oval 24"/>
            <p:cNvSpPr/>
            <p:nvPr/>
          </p:nvSpPr>
          <p:spPr>
            <a:xfrm>
              <a:off x="5888666" y="4855534"/>
              <a:ext cx="609600" cy="60960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261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75499" y="4876800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A388"/>
                  </a:solidFill>
                  <a:latin typeface="Gill Sans MT" pitchFamily="34" charset="0"/>
                </a:rPr>
                <a:t>4</a:t>
              </a:r>
              <a:endParaRPr lang="en-US" sz="3200" b="1" dirty="0">
                <a:solidFill>
                  <a:srgbClr val="00A388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93666" y="5364130"/>
            <a:ext cx="609600" cy="609600"/>
            <a:chOff x="7969101" y="4648200"/>
            <a:chExt cx="609600" cy="609600"/>
          </a:xfrm>
        </p:grpSpPr>
        <p:sp>
          <p:nvSpPr>
            <p:cNvPr id="27" name="Oval 26"/>
            <p:cNvSpPr/>
            <p:nvPr/>
          </p:nvSpPr>
          <p:spPr>
            <a:xfrm>
              <a:off x="7969101" y="4648200"/>
              <a:ext cx="609600" cy="60960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261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77200" y="466946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A388"/>
                  </a:solidFill>
                  <a:latin typeface="Gill Sans MT" pitchFamily="34" charset="0"/>
                </a:rPr>
                <a:t>5</a:t>
              </a:r>
              <a:endParaRPr lang="en-US" sz="3200" b="1" dirty="0">
                <a:solidFill>
                  <a:srgbClr val="00A388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8074" y="5364130"/>
            <a:ext cx="609600" cy="609600"/>
            <a:chOff x="457200" y="5257800"/>
            <a:chExt cx="609600" cy="609600"/>
          </a:xfrm>
        </p:grpSpPr>
        <p:sp>
          <p:nvSpPr>
            <p:cNvPr id="29" name="Oval 28"/>
            <p:cNvSpPr/>
            <p:nvPr/>
          </p:nvSpPr>
          <p:spPr>
            <a:xfrm>
              <a:off x="457200" y="5257800"/>
              <a:ext cx="609600" cy="60960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F261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5299" y="527906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A388"/>
                  </a:solidFill>
                  <a:latin typeface="Gill Sans MT" pitchFamily="34" charset="0"/>
                </a:rPr>
                <a:t>1</a:t>
              </a:r>
              <a:endParaRPr lang="en-US" sz="3200" b="1" dirty="0">
                <a:solidFill>
                  <a:srgbClr val="00A388"/>
                </a:solidFill>
                <a:latin typeface="Gill Sans MT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1905000"/>
            <a:ext cx="9144000" cy="369332"/>
          </a:xfrm>
          <a:prstGeom prst="rect">
            <a:avLst/>
          </a:prstGeom>
          <a:solidFill>
            <a:srgbClr val="F261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MONITOR/TRACKING/REPORTING</a:t>
            </a:r>
          </a:p>
        </p:txBody>
      </p:sp>
      <p:sp>
        <p:nvSpPr>
          <p:cNvPr id="7" name="Flowchart: Merge 6"/>
          <p:cNvSpPr/>
          <p:nvPr/>
        </p:nvSpPr>
        <p:spPr>
          <a:xfrm rot="16200000">
            <a:off x="606638" y="3869665"/>
            <a:ext cx="2286000" cy="337870"/>
          </a:xfrm>
          <a:prstGeom prst="flowChartMerge">
            <a:avLst/>
          </a:prstGeom>
          <a:solidFill>
            <a:srgbClr val="00A388"/>
          </a:solidFill>
          <a:ln w="1905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38" name="Flowchart: Merge 37"/>
          <p:cNvSpPr/>
          <p:nvPr/>
        </p:nvSpPr>
        <p:spPr>
          <a:xfrm rot="16200000">
            <a:off x="6072942" y="3852707"/>
            <a:ext cx="2286000" cy="337870"/>
          </a:xfrm>
          <a:prstGeom prst="flowChartMerge">
            <a:avLst/>
          </a:prstGeom>
          <a:solidFill>
            <a:srgbClr val="00A388"/>
          </a:solidFill>
          <a:ln w="1905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39" name="Flowchart: Merge 38"/>
          <p:cNvSpPr/>
          <p:nvPr/>
        </p:nvSpPr>
        <p:spPr>
          <a:xfrm rot="16200000">
            <a:off x="4136643" y="3869665"/>
            <a:ext cx="2286000" cy="337870"/>
          </a:xfrm>
          <a:prstGeom prst="flowChartMerge">
            <a:avLst/>
          </a:prstGeom>
          <a:solidFill>
            <a:srgbClr val="00A388"/>
          </a:solidFill>
          <a:ln w="1905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1" name="Flowchart: Merge 40"/>
          <p:cNvSpPr/>
          <p:nvPr/>
        </p:nvSpPr>
        <p:spPr>
          <a:xfrm rot="16200000">
            <a:off x="2373411" y="3869665"/>
            <a:ext cx="2286000" cy="337870"/>
          </a:xfrm>
          <a:prstGeom prst="flowChartMerge">
            <a:avLst/>
          </a:prstGeom>
          <a:solidFill>
            <a:srgbClr val="00A388"/>
          </a:solidFill>
          <a:ln w="1905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285758" y="2321000"/>
            <a:ext cx="484632" cy="489204"/>
          </a:xfrm>
          <a:prstGeom prst="up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04547" y="2344886"/>
            <a:ext cx="484632" cy="489204"/>
          </a:xfrm>
          <a:prstGeom prst="down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1995811" y="2338314"/>
            <a:ext cx="484632" cy="489204"/>
          </a:xfrm>
          <a:prstGeom prst="up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2514600" y="2362200"/>
            <a:ext cx="484632" cy="489204"/>
          </a:xfrm>
          <a:prstGeom prst="down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4" name="Up Arrow 43"/>
          <p:cNvSpPr/>
          <p:nvPr/>
        </p:nvSpPr>
        <p:spPr>
          <a:xfrm>
            <a:off x="3824611" y="2338314"/>
            <a:ext cx="484632" cy="489204"/>
          </a:xfrm>
          <a:prstGeom prst="up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4343400" y="2362200"/>
            <a:ext cx="484632" cy="489204"/>
          </a:xfrm>
          <a:prstGeom prst="down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6" name="Up Arrow 45"/>
          <p:cNvSpPr/>
          <p:nvPr/>
        </p:nvSpPr>
        <p:spPr>
          <a:xfrm>
            <a:off x="5729611" y="2338314"/>
            <a:ext cx="484632" cy="489204"/>
          </a:xfrm>
          <a:prstGeom prst="up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6248400" y="2362200"/>
            <a:ext cx="484632" cy="489204"/>
          </a:xfrm>
          <a:prstGeom prst="down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8" name="Up Arrow 47"/>
          <p:cNvSpPr/>
          <p:nvPr/>
        </p:nvSpPr>
        <p:spPr>
          <a:xfrm>
            <a:off x="7710811" y="2338314"/>
            <a:ext cx="484632" cy="489204"/>
          </a:xfrm>
          <a:prstGeom prst="up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8229600" y="2362200"/>
            <a:ext cx="484632" cy="489204"/>
          </a:xfrm>
          <a:prstGeom prst="downArrow">
            <a:avLst/>
          </a:prstGeom>
          <a:solidFill>
            <a:srgbClr val="00A388"/>
          </a:solidFill>
          <a:ln w="19050" cap="rnd">
            <a:solidFill>
              <a:srgbClr val="F261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noAutofit/>
          </a:bodyPr>
          <a:lstStyle/>
          <a:p>
            <a:pPr algn="ctr"/>
            <a:endParaRPr lang="en-US" sz="1900" dirty="0">
              <a:solidFill>
                <a:srgbClr val="00A388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062"/>
            <a:ext cx="84582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To ensure that SB/DVBE/DBE/MB firms have an equitable opportunity to compete for subcontracts on the project, </a:t>
            </a:r>
            <a:br>
              <a:rPr lang="en-US" sz="4400" dirty="0" smtClean="0"/>
            </a:br>
            <a:r>
              <a:rPr lang="en-US" sz="4400" dirty="0" smtClean="0"/>
              <a:t>we will: </a:t>
            </a:r>
          </a:p>
          <a:p>
            <a:pPr lvl="1"/>
            <a:r>
              <a:rPr lang="en-US" sz="2900" dirty="0" smtClean="0"/>
              <a:t>Utilize our existing database, which will be routinely updated and expanded</a:t>
            </a:r>
          </a:p>
          <a:p>
            <a:pPr lvl="2"/>
            <a:r>
              <a:rPr lang="en-US" sz="2500" dirty="0" smtClean="0"/>
              <a:t> Maintain contact with associations, chambers, industry organizations, etc.</a:t>
            </a:r>
          </a:p>
          <a:p>
            <a:pPr lvl="2"/>
            <a:r>
              <a:rPr lang="en-US" sz="2500" dirty="0" smtClean="0"/>
              <a:t> Host and attend workshops, seminars, and networking events. </a:t>
            </a:r>
          </a:p>
          <a:p>
            <a:pPr lvl="2"/>
            <a:r>
              <a:rPr lang="en-US" sz="2500" dirty="0" smtClean="0"/>
              <a:t> Utilize Small Business source lists, guides and other data identifying SB/DVBE/DBE/MB firms.</a:t>
            </a:r>
          </a:p>
          <a:p>
            <a:pPr lvl="1"/>
            <a:r>
              <a:rPr lang="en-US" sz="2900" dirty="0" smtClean="0"/>
              <a:t>Provide  assistance to obtain certification, bonding,  lines of credit,  and /or insurance</a:t>
            </a:r>
          </a:p>
          <a:p>
            <a:pPr lvl="1"/>
            <a:endParaRPr lang="en-US" sz="2900" dirty="0" smtClean="0"/>
          </a:p>
          <a:p>
            <a:r>
              <a:rPr lang="en-US" sz="4400" dirty="0" smtClean="0"/>
              <a:t>TPZP’s efforts to identify and award contracts to SB/DVBE/ DBE/MB will include:</a:t>
            </a:r>
          </a:p>
          <a:p>
            <a:pPr lvl="1"/>
            <a:r>
              <a:rPr lang="en-US" sz="2900" dirty="0" smtClean="0"/>
              <a:t>Identification of SB/DVBE/DBE/MB firms that can contribute to the project team</a:t>
            </a:r>
          </a:p>
          <a:p>
            <a:pPr lvl="1"/>
            <a:r>
              <a:rPr lang="en-US" sz="2900" dirty="0" smtClean="0"/>
              <a:t>Facilitate Information Session(s) - provide opportunities for networking </a:t>
            </a:r>
          </a:p>
          <a:p>
            <a:pPr lvl="1"/>
            <a:r>
              <a:rPr lang="en-US" sz="2900" dirty="0" smtClean="0"/>
              <a:t>Focus our General Conditions subcontract awards towards SB/DVBE firms</a:t>
            </a:r>
          </a:p>
          <a:p>
            <a:pPr lvl="1"/>
            <a:r>
              <a:rPr lang="en-US" sz="2900" dirty="0" smtClean="0"/>
              <a:t>Organize ‘bid packages’ or Scope of Work in a manner that is inviting to </a:t>
            </a:r>
            <a:br>
              <a:rPr lang="en-US" sz="2900" dirty="0" smtClean="0"/>
            </a:br>
            <a:r>
              <a:rPr lang="en-US" sz="2900" dirty="0" smtClean="0"/>
              <a:t>SB/DVBE/DBE/MB firms</a:t>
            </a:r>
          </a:p>
          <a:p>
            <a:pPr lvl="1"/>
            <a:r>
              <a:rPr lang="en-US" sz="2900" dirty="0" smtClean="0"/>
              <a:t>Provide equal opportunity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TPZP Small Business Plan Efforts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very large civil project and will require a lot of different disciplines:</a:t>
            </a:r>
          </a:p>
          <a:p>
            <a:pPr lvl="1"/>
            <a:r>
              <a:rPr lang="en-US" dirty="0" smtClean="0"/>
              <a:t>General engineering and design</a:t>
            </a:r>
          </a:p>
          <a:p>
            <a:pPr lvl="1"/>
            <a:r>
              <a:rPr lang="en-US" dirty="0" smtClean="0"/>
              <a:t>Professional services</a:t>
            </a:r>
          </a:p>
          <a:p>
            <a:pPr lvl="1"/>
            <a:r>
              <a:rPr lang="en-US" dirty="0" smtClean="0"/>
              <a:t>Construction and construction related services</a:t>
            </a:r>
          </a:p>
          <a:p>
            <a:pPr lvl="1"/>
            <a:r>
              <a:rPr lang="en-US" dirty="0" smtClean="0"/>
              <a:t>Administrative support services</a:t>
            </a:r>
          </a:p>
          <a:p>
            <a:pPr lvl="1"/>
            <a:r>
              <a:rPr lang="en-US" dirty="0" smtClean="0"/>
              <a:t>Other support services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High-Speed Train CP 2-3 Design-Build Subcontracting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2861"/>
            <a:ext cx="8458200" cy="4054540"/>
          </a:xfrm>
        </p:spPr>
        <p:txBody>
          <a:bodyPr>
            <a:normAutofit/>
          </a:bodyPr>
          <a:lstStyle/>
          <a:p>
            <a:r>
              <a:rPr lang="en-US" dirty="0" smtClean="0"/>
              <a:t>Register your firm at: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www.tpzpjv.com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As-needed </a:t>
            </a:r>
            <a:br>
              <a:rPr lang="en-US" dirty="0" smtClean="0"/>
            </a:br>
            <a:r>
              <a:rPr lang="en-US" dirty="0" smtClean="0"/>
              <a:t>subcontracting procurement</a:t>
            </a:r>
          </a:p>
          <a:p>
            <a:pPr lvl="1"/>
            <a:r>
              <a:rPr lang="en-US" dirty="0" smtClean="0"/>
              <a:t>Bid packages</a:t>
            </a:r>
          </a:p>
          <a:p>
            <a:pPr lvl="1"/>
            <a:r>
              <a:rPr lang="en-US" dirty="0" smtClean="0"/>
              <a:t>Specialty and/or vendor goods directed </a:t>
            </a:r>
            <a:r>
              <a:rPr lang="en-US" smtClean="0"/>
              <a:t>from </a:t>
            </a:r>
            <a:r>
              <a:rPr lang="en-US" smtClean="0"/>
              <a:t>TPZP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web-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041460"/>
            <a:ext cx="2328734" cy="220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&amp; Procurement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961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Public Notice of Subcontracting Opportunity in a generally circulated publication not less than 10 days in advance of the bid opening for the subcontracting procurement. </a:t>
            </a:r>
          </a:p>
          <a:p>
            <a:r>
              <a:rPr lang="en-US" dirty="0" smtClean="0"/>
              <a:t>At a minimum, notice will include:</a:t>
            </a:r>
          </a:p>
          <a:p>
            <a:pPr lvl="1"/>
            <a:r>
              <a:rPr lang="en-US" dirty="0" smtClean="0"/>
              <a:t>Time and place to receive bids</a:t>
            </a:r>
          </a:p>
          <a:p>
            <a:pPr lvl="1"/>
            <a:r>
              <a:rPr lang="en-US" dirty="0" smtClean="0"/>
              <a:t>Description of work</a:t>
            </a:r>
          </a:p>
          <a:p>
            <a:pPr lvl="1"/>
            <a:r>
              <a:rPr lang="en-US" dirty="0" smtClean="0"/>
              <a:t>Eligibility and qualification requirements </a:t>
            </a:r>
          </a:p>
          <a:p>
            <a:r>
              <a:rPr lang="en-US" dirty="0" smtClean="0"/>
              <a:t>Notice of the Subcontracting Opportunity will also be sent to firms in the TPZP data base.</a:t>
            </a:r>
          </a:p>
          <a:p>
            <a:r>
              <a:rPr lang="en-US" dirty="0" smtClean="0"/>
              <a:t>Bids will be publicly opened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Subcontractor Registration and Procurement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Continuation of a Process…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228206"/>
          </a:xfrm>
        </p:spPr>
        <p:txBody>
          <a:bodyPr>
            <a:normAutofit/>
          </a:bodyPr>
          <a:lstStyle/>
          <a:p>
            <a:r>
              <a:rPr lang="en-US" dirty="0" smtClean="0"/>
              <a:t>TPZP is seeking active involvement of local and SBs to help us forge partnerships with their communities as we build the high speed train in the Central Valley </a:t>
            </a:r>
          </a:p>
          <a:p>
            <a:r>
              <a:rPr lang="en-US" dirty="0" smtClean="0"/>
              <a:t>If you visit our website and register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www.tpzpjv.com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9144000" cy="830997"/>
          </a:xfrm>
          <a:prstGeom prst="rect">
            <a:avLst/>
          </a:prstGeom>
          <a:solidFill>
            <a:srgbClr val="F261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ill Sans MT" pitchFamily="34" charset="0"/>
              </a:rPr>
              <a:t>We Will Commit to Keeping you Posted as to Opportunities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Gill Sans MT" pitchFamily="34" charset="0"/>
              </a:rPr>
              <a:t>on Our Team for Subcontractor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Questions?</a:t>
            </a:r>
            <a:endParaRPr lang="en-US" sz="8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68301"/>
            <a:ext cx="9144000" cy="0"/>
          </a:xfrm>
          <a:prstGeom prst="line">
            <a:avLst/>
          </a:prstGeom>
          <a:ln w="31750"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071189"/>
            <a:ext cx="9144000" cy="0"/>
          </a:xfrm>
          <a:prstGeom prst="line">
            <a:avLst/>
          </a:prstGeom>
          <a:ln w="31750"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till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1600200"/>
            <a:ext cx="9143245" cy="4108365"/>
          </a:xfrm>
          <a:prstGeom prst="rect">
            <a:avLst/>
          </a:prstGeom>
        </p:spPr>
      </p:pic>
      <p:pic>
        <p:nvPicPr>
          <p:cNvPr id="8" name="Picture 7" descr="tr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562600" y="3352800"/>
            <a:ext cx="5339655" cy="17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1.62465 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2967"/>
            <a:ext cx="84582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Introduce Tutor Perini/Zachry/Parsons, a Joint Venture (TPZP) to Hanford and the Central Valley Community </a:t>
            </a:r>
          </a:p>
          <a:p>
            <a:r>
              <a:rPr lang="en-US" dirty="0" smtClean="0"/>
              <a:t>Identify Local Firms to Support TPZP:</a:t>
            </a:r>
          </a:p>
          <a:p>
            <a:pPr lvl="1"/>
            <a:r>
              <a:rPr lang="en-US" dirty="0" smtClean="0"/>
              <a:t>Small Businesses (SB)</a:t>
            </a:r>
          </a:p>
          <a:p>
            <a:pPr lvl="1"/>
            <a:r>
              <a:rPr lang="en-US" dirty="0" smtClean="0"/>
              <a:t>Disadvantage Businesses Enterprises (DBE) </a:t>
            </a:r>
          </a:p>
          <a:p>
            <a:pPr lvl="1"/>
            <a:r>
              <a:rPr lang="en-US" dirty="0" smtClean="0"/>
              <a:t>Disabled Veteran Businesses Enterprises (DVBE)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Introductions</a:t>
            </a:r>
          </a:p>
          <a:p>
            <a:r>
              <a:rPr lang="en-US" sz="3000" dirty="0" smtClean="0"/>
              <a:t>TPZP Community and SB/DBE/DVBE/MB Commitment</a:t>
            </a:r>
          </a:p>
          <a:p>
            <a:r>
              <a:rPr lang="en-US" sz="3000" dirty="0" smtClean="0"/>
              <a:t>California High-Speed Rail Construction Package 2-3 (CP 2-3) Overview</a:t>
            </a:r>
          </a:p>
          <a:p>
            <a:r>
              <a:rPr lang="en-US" sz="3000" dirty="0" smtClean="0"/>
              <a:t>Subcontracting Opportunities</a:t>
            </a:r>
          </a:p>
          <a:p>
            <a:r>
              <a:rPr lang="en-US" sz="3000" dirty="0" smtClean="0"/>
              <a:t>Subcontractor Registration Process</a:t>
            </a:r>
          </a:p>
          <a:p>
            <a:r>
              <a:rPr lang="en-US" sz="3000" dirty="0" smtClean="0"/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TPZP</a:t>
            </a:r>
            <a:r>
              <a:rPr lang="en-US" spc="600" dirty="0" smtClean="0"/>
              <a:t>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52596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Headquartered in California with over 10,000 employees worldwide</a:t>
            </a:r>
          </a:p>
          <a:p>
            <a:pPr lvl="1"/>
            <a:r>
              <a:rPr lang="en-US" dirty="0" smtClean="0"/>
              <a:t>#13 on </a:t>
            </a:r>
            <a:r>
              <a:rPr lang="en-US" i="1" dirty="0" smtClean="0"/>
              <a:t>Engineering News-Record’s</a:t>
            </a:r>
            <a:r>
              <a:rPr lang="en-US" dirty="0" smtClean="0"/>
              <a:t> (ENR) Top Contractors list (2014)</a:t>
            </a:r>
          </a:p>
          <a:p>
            <a:pPr lvl="1"/>
            <a:r>
              <a:rPr lang="en-US" dirty="0" smtClean="0"/>
              <a:t>More than 100 years of successfully building heavy civil infrastructure projects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Legacy of heavy construction dating back to 1924</a:t>
            </a:r>
          </a:p>
          <a:p>
            <a:pPr lvl="1"/>
            <a:r>
              <a:rPr lang="en-US" dirty="0" smtClean="0"/>
              <a:t>Owned and operated three railroad lines, including the Pecos Valley Southern Railroad</a:t>
            </a:r>
          </a:p>
          <a:p>
            <a:pPr lvl="1"/>
            <a:r>
              <a:rPr lang="en-US" dirty="0" smtClean="0"/>
              <a:t>Has completed several Leadership I Energy and Environmental Design (LEED)-certified projects, including the first LEED Gold-certified building in San Antonio, at its corporate headquarters.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Headquarters in California with 15,000 people worldwide</a:t>
            </a:r>
          </a:p>
          <a:p>
            <a:pPr lvl="1"/>
            <a:r>
              <a:rPr lang="en-US" dirty="0" smtClean="0"/>
              <a:t>More than 70-year history of delivering rail and infrastructure projects in California and across the globe</a:t>
            </a:r>
          </a:p>
          <a:p>
            <a:pPr lvl="1"/>
            <a:r>
              <a:rPr lang="en-US" dirty="0" smtClean="0"/>
              <a:t>Experience with passenger trains and freight railroads</a:t>
            </a:r>
          </a:p>
        </p:txBody>
      </p:sp>
      <p:pic>
        <p:nvPicPr>
          <p:cNvPr id="4" name="Picture 3" descr="EN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905000"/>
            <a:ext cx="914324" cy="420589"/>
          </a:xfrm>
          <a:prstGeom prst="rect">
            <a:avLst/>
          </a:prstGeom>
        </p:spPr>
      </p:pic>
      <p:pic>
        <p:nvPicPr>
          <p:cNvPr id="7" name="Picture 6" descr="Parson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33" y="4591325"/>
            <a:ext cx="1176667" cy="125511"/>
          </a:xfrm>
          <a:prstGeom prst="rect">
            <a:avLst/>
          </a:prstGeom>
        </p:spPr>
      </p:pic>
      <p:pic>
        <p:nvPicPr>
          <p:cNvPr id="8" name="Picture 7" descr="Tutor Perini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933" y="1716518"/>
            <a:ext cx="1176667" cy="156889"/>
          </a:xfrm>
          <a:prstGeom prst="rect">
            <a:avLst/>
          </a:prstGeom>
        </p:spPr>
      </p:pic>
      <p:pic>
        <p:nvPicPr>
          <p:cNvPr id="9" name="Picture 8" descr="Zarchyi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933" y="2817460"/>
            <a:ext cx="1252867" cy="189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solidFill>
            <a:srgbClr val="F261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TPZP AWARDED CP 1 – MADERA TO FRESNO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3352800" cy="2209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CP 2-3 </a:t>
            </a:r>
            <a:br>
              <a:rPr lang="en-US" sz="4400" dirty="0" smtClean="0"/>
            </a:br>
            <a:r>
              <a:rPr lang="en-US" sz="4400" dirty="0" smtClean="0"/>
              <a:t>Project </a:t>
            </a:r>
            <a:br>
              <a:rPr lang="en-US" sz="4400" dirty="0" smtClean="0"/>
            </a:br>
            <a:r>
              <a:rPr lang="en-US" sz="4400" dirty="0" smtClean="0"/>
              <a:t>Overview</a:t>
            </a:r>
            <a:endParaRPr lang="en-US" sz="4400" dirty="0"/>
          </a:p>
        </p:txBody>
      </p:sp>
      <p:pic>
        <p:nvPicPr>
          <p:cNvPr id="4" name="Content Placeholder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886200" y="0"/>
            <a:ext cx="0" cy="6858000"/>
          </a:xfrm>
          <a:prstGeom prst="line">
            <a:avLst/>
          </a:prstGeom>
          <a:ln w="31750"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467579923 [Converted]_working_v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50051" y="6400800"/>
            <a:ext cx="3450051" cy="213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37187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 2-3 Project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287659"/>
              </p:ext>
            </p:extLst>
          </p:nvPr>
        </p:nvGraphicFramePr>
        <p:xfrm>
          <a:off x="457200" y="19050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24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Gill Sans MT" pitchFamily="34" charset="0"/>
                        </a:rPr>
                        <a:t>DATE</a:t>
                      </a:r>
                      <a:endParaRPr lang="en-US" sz="1600" b="0" dirty="0">
                        <a:latin typeface="Gill Sans MT" pitchFamily="34" charset="0"/>
                      </a:endParaRPr>
                    </a:p>
                  </a:txBody>
                  <a:tcPr anchor="ctr" anchorCtr="1">
                    <a:solidFill>
                      <a:srgbClr val="F261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Gill Sans MT" pitchFamily="34" charset="0"/>
                        </a:rPr>
                        <a:t>SCHEDULE</a:t>
                      </a:r>
                      <a:endParaRPr lang="en-US" sz="1600" b="0" dirty="0">
                        <a:latin typeface="Gill Sans MT" pitchFamily="34" charset="0"/>
                      </a:endParaRPr>
                    </a:p>
                  </a:txBody>
                  <a:tcPr anchor="ctr" anchorCtr="1">
                    <a:solidFill>
                      <a:srgbClr val="F2613D"/>
                    </a:solidFill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ill Sans MT" pitchFamily="34" charset="0"/>
                        </a:rPr>
                        <a:t>October 10, 2013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MT" pitchFamily="34" charset="0"/>
                        </a:rPr>
                        <a:t>Issue Request for Qualifications (RFQ) for Design-Builders </a:t>
                      </a:r>
                      <a:r>
                        <a:rPr lang="en-US" sz="1600" dirty="0" smtClean="0">
                          <a:solidFill>
                            <a:srgbClr val="00A388"/>
                          </a:solidFill>
                          <a:latin typeface="Gill Sans MT" pitchFamily="34" charset="0"/>
                        </a:rPr>
                        <a:t>(Completed)</a:t>
                      </a:r>
                      <a:endParaRPr lang="en-US" sz="1600" dirty="0">
                        <a:solidFill>
                          <a:srgbClr val="00A388"/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ill Sans MT" pitchFamily="34" charset="0"/>
                        </a:rPr>
                        <a:t>February 19, 2014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MT" pitchFamily="34" charset="0"/>
                        </a:rPr>
                        <a:t>Shortlist Proposers Approved </a:t>
                      </a:r>
                      <a:r>
                        <a:rPr lang="en-US" sz="1600" dirty="0" smtClean="0">
                          <a:solidFill>
                            <a:srgbClr val="00A388"/>
                          </a:solidFill>
                          <a:latin typeface="Gill Sans MT" pitchFamily="34" charset="0"/>
                        </a:rPr>
                        <a:t>(Completed)</a:t>
                      </a:r>
                      <a:endParaRPr lang="en-US" sz="1600" dirty="0">
                        <a:solidFill>
                          <a:srgbClr val="00A388"/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ill Sans MT" pitchFamily="34" charset="0"/>
                        </a:rPr>
                        <a:t>April 3, 2014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MT" pitchFamily="34" charset="0"/>
                        </a:rPr>
                        <a:t>Issue Request for Proposals (RFP) for Design‐Builders </a:t>
                      </a:r>
                      <a:r>
                        <a:rPr lang="en-US" sz="1600" dirty="0" smtClean="0">
                          <a:solidFill>
                            <a:srgbClr val="00A388"/>
                          </a:solidFill>
                          <a:latin typeface="Gill Sans MT" pitchFamily="34" charset="0"/>
                        </a:rPr>
                        <a:t>(Completed)</a:t>
                      </a:r>
                      <a:endParaRPr lang="en-US" sz="1600" dirty="0">
                        <a:solidFill>
                          <a:srgbClr val="00A388"/>
                        </a:solidFill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ill Sans MT" pitchFamily="34" charset="0"/>
                        </a:rPr>
                        <a:t>July 7, 2014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dirty="0" smtClean="0">
                          <a:latin typeface="Gill Sans MT" pitchFamily="34" charset="0"/>
                        </a:rPr>
                        <a:t>TPZP Hanford Community Outreach Event </a:t>
                      </a:r>
                      <a:r>
                        <a:rPr lang="en-US" sz="1600" kern="1200" dirty="0" smtClean="0">
                          <a:solidFill>
                            <a:srgbClr val="00A388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(In Progress)</a:t>
                      </a:r>
                      <a:endParaRPr lang="en-US" sz="1600" kern="1200" dirty="0">
                        <a:solidFill>
                          <a:srgbClr val="00A388"/>
                        </a:solidFill>
                        <a:latin typeface="Gill Sans M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ill Sans MT" pitchFamily="34" charset="0"/>
                        </a:rPr>
                        <a:t>October 3, 2014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MT" pitchFamily="34" charset="0"/>
                        </a:rPr>
                        <a:t>Bidders Submit Response to RFP to Authority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>
                          <a:latin typeface="Gill Sans MT" pitchFamily="34" charset="0"/>
                        </a:rPr>
                        <a:t>November 2014</a:t>
                      </a:r>
                      <a:endParaRPr lang="en-US" sz="1600" i="1" dirty="0"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MT" pitchFamily="34" charset="0"/>
                        </a:rPr>
                        <a:t>Authority Approves the Award of Design-Build Contract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>
                          <a:latin typeface="Gill Sans MT" pitchFamily="34" charset="0"/>
                        </a:rPr>
                        <a:t>First Quarter 2015</a:t>
                      </a:r>
                      <a:endParaRPr lang="en-US" sz="1600" i="1" dirty="0"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MT" pitchFamily="34" charset="0"/>
                        </a:rPr>
                        <a:t>Notice to Proceed (NTP)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>
                          <a:latin typeface="Gill Sans MT" pitchFamily="34" charset="0"/>
                        </a:rPr>
                        <a:t>Early 2018</a:t>
                      </a:r>
                      <a:endParaRPr lang="en-US" sz="1600" i="1" dirty="0">
                        <a:latin typeface="Gill Sans M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MT" pitchFamily="34" charset="0"/>
                        </a:rPr>
                        <a:t>Project Completion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10" descr="small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6802" y="2323329"/>
            <a:ext cx="438876" cy="457162"/>
          </a:xfrm>
          <a:prstGeom prst="rect">
            <a:avLst/>
          </a:prstGeom>
        </p:spPr>
      </p:pic>
      <p:pic>
        <p:nvPicPr>
          <p:cNvPr id="12" name="Picture 11" descr="small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9193" y="2819400"/>
            <a:ext cx="438876" cy="457162"/>
          </a:xfrm>
          <a:prstGeom prst="rect">
            <a:avLst/>
          </a:prstGeom>
        </p:spPr>
      </p:pic>
      <p:pic>
        <p:nvPicPr>
          <p:cNvPr id="13" name="Picture 12" descr="small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3411234"/>
            <a:ext cx="438876" cy="4571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92" y="3781425"/>
            <a:ext cx="43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 2-3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495"/>
            <a:ext cx="8458200" cy="441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Project extends from E.  American Ave in the southern part </a:t>
            </a:r>
            <a:br>
              <a:rPr lang="en-US" sz="2400" dirty="0" smtClean="0"/>
            </a:br>
            <a:r>
              <a:rPr lang="en-US" sz="2400" dirty="0" smtClean="0"/>
              <a:t>of the City of Fresno to approximately one mile north of the Tulare-Kern County line</a:t>
            </a:r>
          </a:p>
          <a:p>
            <a:r>
              <a:rPr lang="en-US" sz="2400" dirty="0" smtClean="0"/>
              <a:t>Approximately 65 miles long</a:t>
            </a:r>
          </a:p>
          <a:p>
            <a:r>
              <a:rPr lang="en-US" sz="2400" dirty="0" smtClean="0"/>
              <a:t>Design and Construction will include 36 grade separations in the counties of Fresno</a:t>
            </a:r>
            <a:r>
              <a:rPr lang="en-US" sz="2400" dirty="0"/>
              <a:t>, Kings, </a:t>
            </a:r>
            <a:r>
              <a:rPr lang="en-US" sz="2400" dirty="0" smtClean="0"/>
              <a:t>and Tulare, including viaducts, underpasses and overpasses, utility relocation, road relocations, realignment of existing RR tracks</a:t>
            </a:r>
          </a:p>
          <a:p>
            <a:r>
              <a:rPr lang="en-US" sz="2400" dirty="0" smtClean="0"/>
              <a:t>Estimated at $1.5 to $2 billion award amount</a:t>
            </a:r>
          </a:p>
          <a:p>
            <a:r>
              <a:rPr lang="en-US" sz="2400" dirty="0" smtClean="0"/>
              <a:t>Authority’s SB goal is 30% (including 10% DBE and 3% DVBE) </a:t>
            </a:r>
          </a:p>
          <a:p>
            <a:r>
              <a:rPr lang="en-US" sz="2400" dirty="0" smtClean="0"/>
              <a:t>NTP in First Quarter 2015 and built in 35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267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TPZP has a long-standing commitment to small </a:t>
            </a:r>
            <a:br>
              <a:rPr lang="en-US" sz="2600" dirty="0" smtClean="0"/>
            </a:br>
            <a:r>
              <a:rPr lang="en-US" sz="2600" dirty="0" smtClean="0"/>
              <a:t>businesses and the communities in which we work</a:t>
            </a:r>
          </a:p>
          <a:p>
            <a:r>
              <a:rPr lang="en-US" sz="2600" dirty="0" smtClean="0"/>
              <a:t>We will establish relationships with our subcontractors that build capabilities and capacity for local firms and SB/DBE/DVBE/MB </a:t>
            </a:r>
          </a:p>
          <a:p>
            <a:r>
              <a:rPr lang="en-US" sz="2600" dirty="0" smtClean="0"/>
              <a:t>Each JV partner has a demonstrated track record of projects where we went above and beyond the </a:t>
            </a:r>
            <a:br>
              <a:rPr lang="en-US" sz="2600" dirty="0" smtClean="0"/>
            </a:br>
            <a:r>
              <a:rPr lang="en-US" sz="2600" dirty="0" smtClean="0"/>
              <a:t>established goals…resulting in recognition and awards</a:t>
            </a:r>
          </a:p>
          <a:p>
            <a:r>
              <a:rPr lang="en-US" sz="2600" dirty="0" smtClean="0"/>
              <a:t>Mentor-Protégé involvement includes the Caltrans Calmentor and TxDOT Prime Contractor Program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TPZP Commitment to the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419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Achieve and exceed the 30% SB goal (with 10% DBE / 3% DVBE goal)</a:t>
            </a:r>
          </a:p>
          <a:p>
            <a:r>
              <a:rPr lang="en-US" sz="2200" dirty="0" smtClean="0"/>
              <a:t>Create a level playing field on which SB firms can complete fairly for subcontracts</a:t>
            </a:r>
          </a:p>
          <a:p>
            <a:r>
              <a:rPr lang="en-US" sz="2200" dirty="0" smtClean="0"/>
              <a:t>Remove SB participation barriers in the bidding,  award and administration of subcontracts</a:t>
            </a:r>
          </a:p>
          <a:p>
            <a:r>
              <a:rPr lang="en-US" sz="2200" dirty="0" smtClean="0"/>
              <a:t>Encourage non-SB subcontractors to subcontract to SB firms for </a:t>
            </a:r>
            <a:br>
              <a:rPr lang="en-US" sz="2200" dirty="0" smtClean="0"/>
            </a:br>
            <a:r>
              <a:rPr lang="en-US" sz="2200" dirty="0" smtClean="0"/>
              <a:t>lower-tier subcontracts.</a:t>
            </a:r>
          </a:p>
          <a:p>
            <a:r>
              <a:rPr lang="en-US" sz="2200" dirty="0" smtClean="0"/>
              <a:t>Ensure SB firms meeting the eligibility requirements are allowed to participate.</a:t>
            </a:r>
          </a:p>
          <a:p>
            <a:r>
              <a:rPr lang="en-US" sz="2200" dirty="0" smtClean="0"/>
              <a:t>Identify business enterprises that are qualified as SB firms and are qualified to provide the required contracting, materials,  services,  and supplies.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TPZP SB Program Goals/Objectives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625</Words>
  <Application>Microsoft Office PowerPoint</Application>
  <PresentationFormat>On-screen Show (4:3)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Office Theme</vt:lpstr>
      <vt:lpstr>California High-Speed Train Construction Package 2-3 Business Opportunities  Briefing</vt:lpstr>
      <vt:lpstr>Purpose</vt:lpstr>
      <vt:lpstr>Agenda</vt:lpstr>
      <vt:lpstr>TPZP Overview</vt:lpstr>
      <vt:lpstr>CP 2-3  Project  Overview</vt:lpstr>
      <vt:lpstr>CP 2-3 Project Overview</vt:lpstr>
      <vt:lpstr>CP 2-3 Project Overview</vt:lpstr>
      <vt:lpstr>TPZP Commitment to the Community</vt:lpstr>
      <vt:lpstr>TPZP SB Program Goals/Objectives</vt:lpstr>
      <vt:lpstr>TPZP Five-Phases SB Program</vt:lpstr>
      <vt:lpstr>TPZP Small Business Plan Efforts</vt:lpstr>
      <vt:lpstr>High-Speed Train CP 2-3 Design-Build Subcontracting Opportunities</vt:lpstr>
      <vt:lpstr>Registration &amp; Procurement Process</vt:lpstr>
      <vt:lpstr>Subcontractor Registration and Procurement Process</vt:lpstr>
      <vt:lpstr>Continuation of a Process…</vt:lpstr>
      <vt:lpstr>Questions?</vt:lpstr>
    </vt:vector>
  </TitlesOfParts>
  <Company>Parsons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P004957A</dc:creator>
  <cp:lastModifiedBy>P004957A</cp:lastModifiedBy>
  <cp:revision>67</cp:revision>
  <dcterms:created xsi:type="dcterms:W3CDTF">2014-06-27T18:45:13Z</dcterms:created>
  <dcterms:modified xsi:type="dcterms:W3CDTF">2014-07-02T17:47:59Z</dcterms:modified>
</cp:coreProperties>
</file>